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4D7EE1"/>
    <a:srgbClr val="C3DBF9"/>
    <a:srgbClr val="0000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9310" autoAdjust="0"/>
  </p:normalViewPr>
  <p:slideViewPr>
    <p:cSldViewPr>
      <p:cViewPr>
        <p:scale>
          <a:sx n="100" d="100"/>
          <a:sy n="100" d="100"/>
        </p:scale>
        <p:origin x="-948" y="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53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2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64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59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80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03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5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6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36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53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61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A3056-B14D-48D7-A837-8D58337947B6}" type="datetimeFigureOut">
              <a:rPr lang="ru-RU" smtClean="0"/>
              <a:pPr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9B70-981E-4B3D-9411-A20677BB8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38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slide" Target="slide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91680" y="260648"/>
            <a:ext cx="5760640" cy="76470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2700" cmpd="sng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 ПК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211960" y="4941168"/>
            <a:ext cx="4680520" cy="1440000"/>
            <a:chOff x="4000496" y="4797152"/>
            <a:chExt cx="4935442" cy="1440000"/>
          </a:xfrm>
        </p:grpSpPr>
        <p:pic>
          <p:nvPicPr>
            <p:cNvPr id="7" name="Рисунок 6" descr="https://catherineasquithgallery.com/uploads/posts/2021-03/1614548430_1-p-kompyuter-na-belom-fone-1.png"/>
            <p:cNvPicPr/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30000"/>
            </a:blip>
            <a:srcRect/>
            <a:stretch>
              <a:fillRect/>
            </a:stretch>
          </p:blipFill>
          <p:spPr bwMode="auto">
            <a:xfrm>
              <a:off x="7524328" y="4797152"/>
              <a:ext cx="141161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AutoShape 9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5728688" y="5363526"/>
              <a:ext cx="1368152" cy="36004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AC956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Аппаратура</a:t>
              </a:r>
            </a:p>
          </p:txBody>
        </p:sp>
        <p:sp>
          <p:nvSpPr>
            <p:cNvPr id="16" name="AutoShape 9"/>
            <p:cNvSpPr>
              <a:spLocks noChangeArrowheads="1"/>
            </p:cNvSpPr>
            <p:nvPr/>
          </p:nvSpPr>
          <p:spPr bwMode="auto">
            <a:xfrm>
              <a:off x="4000496" y="5363526"/>
              <a:ext cx="1368152" cy="36004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3200"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 eaLnBrk="0" hangingPunct="0">
                <a:spcBef>
                  <a:spcPts val="550"/>
                </a:spcBef>
                <a:buClr>
                  <a:schemeClr val="accent1"/>
                </a:buClr>
                <a:buFont typeface="Verdana" pitchFamily="34" charset="0"/>
                <a:buChar char="◦"/>
                <a:defRPr sz="2800"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400"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AC956E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08DA9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Программы</a:t>
              </a:r>
              <a:endParaRPr lang="ru-RU" alt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96640" y="5291518"/>
              <a:ext cx="5040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96840" y="5291518"/>
              <a:ext cx="5040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AutoShape 9"/>
          <p:cNvSpPr>
            <a:spLocks noChangeArrowheads="1"/>
          </p:cNvSpPr>
          <p:nvPr/>
        </p:nvSpPr>
        <p:spPr bwMode="auto">
          <a:xfrm>
            <a:off x="971600" y="2447937"/>
            <a:ext cx="1800000" cy="506346"/>
          </a:xfrm>
          <a:prstGeom prst="roundRect">
            <a:avLst>
              <a:gd name="adj" fmla="val 16667"/>
            </a:avLst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AC956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Системное ПО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864016" y="3795656"/>
            <a:ext cx="198000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Диалоговые 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оболочки</a:t>
            </a:r>
          </a:p>
        </p:txBody>
      </p:sp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864016" y="3207654"/>
            <a:ext cx="198000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Операционные системы</a:t>
            </a:r>
          </a:p>
        </p:txBody>
      </p: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864016" y="4403271"/>
            <a:ext cx="198000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ru-RU" sz="5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Драйверы</a:t>
            </a:r>
          </a:p>
        </p:txBody>
      </p:sp>
      <p:sp>
        <p:nvSpPr>
          <p:cNvPr id="59" name="Rectangle 5"/>
          <p:cNvSpPr>
            <a:spLocks noChangeArrowheads="1"/>
          </p:cNvSpPr>
          <p:nvPr/>
        </p:nvSpPr>
        <p:spPr bwMode="auto">
          <a:xfrm>
            <a:off x="864016" y="5010886"/>
            <a:ext cx="198000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ru-RU" sz="5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Утилиты</a:t>
            </a:r>
          </a:p>
        </p:txBody>
      </p:sp>
      <p:grpSp>
        <p:nvGrpSpPr>
          <p:cNvPr id="60" name="Группа 59"/>
          <p:cNvGrpSpPr/>
          <p:nvPr/>
        </p:nvGrpSpPr>
        <p:grpSpPr>
          <a:xfrm>
            <a:off x="683568" y="2772034"/>
            <a:ext cx="288032" cy="2470977"/>
            <a:chOff x="539552" y="2132856"/>
            <a:chExt cx="288032" cy="2196008"/>
          </a:xfrm>
        </p:grpSpPr>
        <p:cxnSp>
          <p:nvCxnSpPr>
            <p:cNvPr id="61" name="Прямая соединительная линия 60"/>
            <p:cNvCxnSpPr/>
            <p:nvPr/>
          </p:nvCxnSpPr>
          <p:spPr>
            <a:xfrm>
              <a:off x="539552" y="2204864"/>
              <a:ext cx="0" cy="2124000"/>
            </a:xfrm>
            <a:prstGeom prst="line">
              <a:avLst/>
            </a:prstGeom>
            <a:ln w="19050" cmpd="dbl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V="1">
              <a:off x="539552" y="2132856"/>
              <a:ext cx="288032" cy="72008"/>
            </a:xfrm>
            <a:prstGeom prst="line">
              <a:avLst/>
            </a:prstGeom>
            <a:ln w="19050" cmpd="dbl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63" name="Прямая со стрелкой 62"/>
            <p:cNvCxnSpPr/>
            <p:nvPr/>
          </p:nvCxnSpPr>
          <p:spPr>
            <a:xfrm>
              <a:off x="540000" y="4320000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>
              <a:off x="540000" y="3816000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65" name="Прямая со стрелкой 64"/>
            <p:cNvCxnSpPr/>
            <p:nvPr/>
          </p:nvCxnSpPr>
          <p:spPr>
            <a:xfrm>
              <a:off x="540000" y="3276000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66" name="Прямая со стрелкой 65"/>
            <p:cNvCxnSpPr/>
            <p:nvPr/>
          </p:nvCxnSpPr>
          <p:spPr>
            <a:xfrm>
              <a:off x="540000" y="2736000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35" name="AutoShape 9"/>
          <p:cNvSpPr>
            <a:spLocks noChangeArrowheads="1"/>
          </p:cNvSpPr>
          <p:nvPr/>
        </p:nvSpPr>
        <p:spPr bwMode="auto">
          <a:xfrm>
            <a:off x="3591426" y="2447937"/>
            <a:ext cx="2016208" cy="506346"/>
          </a:xfrm>
          <a:prstGeom prst="roundRect">
            <a:avLst>
              <a:gd name="adj" fmla="val 16667"/>
            </a:avLst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AC956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Прикладное ПО</a:t>
            </a:r>
          </a:p>
        </p:txBody>
      </p:sp>
      <p:sp>
        <p:nvSpPr>
          <p:cNvPr id="43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47436" y="3207654"/>
            <a:ext cx="234015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общего назначения</a:t>
            </a: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3447436" y="3795015"/>
            <a:ext cx="234015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Программы профессионального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уровня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3447436" y="4402630"/>
            <a:ext cx="234015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специального назначения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3275856" y="2774222"/>
            <a:ext cx="288048" cy="1903869"/>
            <a:chOff x="3500430" y="2134800"/>
            <a:chExt cx="288032" cy="1692008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>
              <a:off x="3500430" y="2206808"/>
              <a:ext cx="0" cy="1620000"/>
            </a:xfrm>
            <a:prstGeom prst="line">
              <a:avLst/>
            </a:prstGeom>
            <a:ln w="19050" cmpd="dbl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3500430" y="2134800"/>
              <a:ext cx="288032" cy="72008"/>
            </a:xfrm>
            <a:prstGeom prst="line">
              <a:avLst/>
            </a:prstGeom>
            <a:ln w="19050" cmpd="dbl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>
              <a:off x="3500878" y="3817944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41" name="Прямая со стрелкой 40"/>
            <p:cNvCxnSpPr/>
            <p:nvPr/>
          </p:nvCxnSpPr>
          <p:spPr>
            <a:xfrm>
              <a:off x="3500878" y="3277944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42" name="Прямая со стрелкой 41"/>
            <p:cNvCxnSpPr/>
            <p:nvPr/>
          </p:nvCxnSpPr>
          <p:spPr>
            <a:xfrm>
              <a:off x="3500878" y="2737944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27" name="AutoShape 9"/>
          <p:cNvSpPr>
            <a:spLocks noChangeArrowheads="1"/>
          </p:cNvSpPr>
          <p:nvPr/>
        </p:nvSpPr>
        <p:spPr bwMode="auto">
          <a:xfrm>
            <a:off x="6444176" y="2447937"/>
            <a:ext cx="1800200" cy="506346"/>
          </a:xfrm>
          <a:prstGeom prst="roundRect">
            <a:avLst>
              <a:gd name="adj" fmla="val 16667"/>
            </a:avLst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AC956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DA9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Системы 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программирования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6336392" y="3207654"/>
            <a:ext cx="198000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Машинно-ориентированные</a:t>
            </a: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6336392" y="3795015"/>
            <a:ext cx="1980000" cy="506346"/>
          </a:xfrm>
          <a:prstGeom prst="rect">
            <a:avLst/>
          </a:prstGeom>
          <a:ln w="38100" cmpd="dbl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Машинно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независимые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6156176" y="2721562"/>
            <a:ext cx="288032" cy="1296254"/>
            <a:chOff x="6336000" y="2088000"/>
            <a:chExt cx="288032" cy="1152008"/>
          </a:xfrm>
        </p:grpSpPr>
        <p:cxnSp>
          <p:nvCxnSpPr>
            <p:cNvPr id="31" name="Прямая соединительная линия 30"/>
            <p:cNvCxnSpPr/>
            <p:nvPr/>
          </p:nvCxnSpPr>
          <p:spPr>
            <a:xfrm>
              <a:off x="6336000" y="2160008"/>
              <a:ext cx="0" cy="1080000"/>
            </a:xfrm>
            <a:prstGeom prst="line">
              <a:avLst/>
            </a:prstGeom>
            <a:ln w="19050" cmpd="dbl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6336000" y="2088000"/>
              <a:ext cx="288032" cy="72000"/>
            </a:xfrm>
            <a:prstGeom prst="line">
              <a:avLst/>
            </a:prstGeom>
            <a:ln w="19050" cmpd="dbl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>
              <a:off x="6336448" y="3231144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6336448" y="2691144"/>
              <a:ext cx="180000" cy="1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78" name="Группа 77"/>
          <p:cNvGrpSpPr/>
          <p:nvPr/>
        </p:nvGrpSpPr>
        <p:grpSpPr>
          <a:xfrm>
            <a:off x="1835696" y="2204864"/>
            <a:ext cx="5544256" cy="243073"/>
            <a:chOff x="1835696" y="2132856"/>
            <a:chExt cx="5544256" cy="216024"/>
          </a:xfrm>
        </p:grpSpPr>
        <p:cxnSp>
          <p:nvCxnSpPr>
            <p:cNvPr id="68" name="Прямая соединительная линия 67"/>
            <p:cNvCxnSpPr/>
            <p:nvPr/>
          </p:nvCxnSpPr>
          <p:spPr>
            <a:xfrm>
              <a:off x="1835696" y="2132856"/>
              <a:ext cx="5544256" cy="0"/>
            </a:xfrm>
            <a:prstGeom prst="line">
              <a:avLst/>
            </a:prstGeom>
            <a:ln w="19050" cmpd="dbl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69" name="Прямая со стрелкой 68"/>
            <p:cNvCxnSpPr/>
            <p:nvPr/>
          </p:nvCxnSpPr>
          <p:spPr>
            <a:xfrm>
              <a:off x="1835696" y="2132856"/>
              <a:ext cx="0" cy="216024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0" name="Прямая со стрелкой 69"/>
            <p:cNvCxnSpPr/>
            <p:nvPr/>
          </p:nvCxnSpPr>
          <p:spPr>
            <a:xfrm>
              <a:off x="7379952" y="2132856"/>
              <a:ext cx="0" cy="216024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1" name="Прямая со стрелкой 70"/>
            <p:cNvCxnSpPr/>
            <p:nvPr/>
          </p:nvCxnSpPr>
          <p:spPr>
            <a:xfrm>
              <a:off x="4608344" y="2132856"/>
              <a:ext cx="0" cy="216024"/>
            </a:xfrm>
            <a:prstGeom prst="straightConnector1">
              <a:avLst/>
            </a:prstGeom>
            <a:ln w="19050" cmpd="dbl"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72" name="Выноска со стрелкой вниз 71"/>
          <p:cNvSpPr/>
          <p:nvPr/>
        </p:nvSpPr>
        <p:spPr>
          <a:xfrm>
            <a:off x="1368000" y="1124744"/>
            <a:ext cx="6480720" cy="1008112"/>
          </a:xfrm>
          <a:prstGeom prst="downArrowCallout">
            <a:avLst>
              <a:gd name="adj1" fmla="val 31803"/>
              <a:gd name="adj2" fmla="val 25000"/>
              <a:gd name="adj3" fmla="val 25000"/>
              <a:gd name="adj4" fmla="val 60442"/>
            </a:avLst>
          </a:prstGeom>
          <a:ln w="38100" cmpd="dbl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ПК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совокупность программ компьютера, которые могут выполняться вычислительной системой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3420888" y="-22848"/>
            <a:ext cx="3276872" cy="1200329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itchFamily="18" charset="0"/>
              </a:rPr>
              <a:t>Системное ПО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совокупность программных средств, предназначенных для поддержания функционирования компьютера и управления устройствами вычислительной системы</a:t>
            </a:r>
            <a:r>
              <a:rPr lang="ru-RU" altLang="ru-RU" sz="1400" dirty="0">
                <a:solidFill>
                  <a:srgbClr val="103B4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20888" y="1273296"/>
            <a:ext cx="3276872" cy="1200329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Операционная система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это специальный набор программ, благодаря которому все системы компьютера взаимодействуют как между собой, так и с пользователем.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-3420888" y="2569440"/>
            <a:ext cx="3276872" cy="1169551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Диалоговые </a:t>
            </a: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оболочки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1400" dirty="0" smtClean="0"/>
              <a:t> 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комплексы программ, создающих для пользователя удобный интерфейс, упрощающих реализацию диалога между пользователем и компьютером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-3420888" y="3865584"/>
            <a:ext cx="3276872" cy="954107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Драйверы </a:t>
            </a:r>
            <a:r>
              <a:rPr lang="ru-RU" altLang="ru-RU" sz="1200" dirty="0"/>
              <a:t>— 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это программы, обеспечивающие         взаимодействие прикладных программ и операционной системы с внешними устройствами.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0" name="Группа 99"/>
          <p:cNvGrpSpPr/>
          <p:nvPr/>
        </p:nvGrpSpPr>
        <p:grpSpPr>
          <a:xfrm>
            <a:off x="971600" y="6093296"/>
            <a:ext cx="3096344" cy="505679"/>
            <a:chOff x="251520" y="6093296"/>
            <a:chExt cx="1440160" cy="505679"/>
          </a:xfrm>
        </p:grpSpPr>
        <p:sp>
          <p:nvSpPr>
            <p:cNvPr id="101" name="Рамка 100">
              <a:hlinkClick r:id="rId4" action="ppaction://hlinksldjump"/>
            </p:cNvPr>
            <p:cNvSpPr/>
            <p:nvPr/>
          </p:nvSpPr>
          <p:spPr>
            <a:xfrm>
              <a:off x="251520" y="6093296"/>
              <a:ext cx="1440160" cy="505679"/>
            </a:xfrm>
            <a:prstGeom prst="frame">
              <a:avLst>
                <a:gd name="adj1" fmla="val 48355"/>
              </a:avLst>
            </a:prstGeom>
            <a:blipFill>
              <a:blip r:embed="rId5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2" name="TextBox 101">
              <a:hlinkClick r:id="rId4" action="ppaction://hlinksldjump"/>
            </p:cNvPr>
            <p:cNvSpPr txBox="1"/>
            <p:nvPr/>
          </p:nvSpPr>
          <p:spPr>
            <a:xfrm>
              <a:off x="323528" y="6156328"/>
              <a:ext cx="1296144" cy="3385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Вопросы на закрепление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-3420888" y="4945704"/>
            <a:ext cx="3276872" cy="1600438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itchFamily="18" charset="0"/>
              </a:rPr>
              <a:t>Утилиты </a:t>
            </a:r>
            <a:r>
              <a:rPr lang="ru-RU" altLang="ru-RU" sz="1400" dirty="0" smtClean="0"/>
              <a:t>— 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вспомогательного назначения, обеспечивающие дополнительный сервис (форматирование дискет, восстановление ошибочно удаленных файлов, дефрагментация файлов на диске и т. п.).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9324528" y="0"/>
            <a:ext cx="3276872" cy="954107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Прикладное ПО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комплекс 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взаимосвязанных программ для решения задач определенного класса конкретной предметной области.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324528" y="1052736"/>
            <a:ext cx="3276872" cy="1169551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Системы программирования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 комплекс инструментальных программных средств, предназначенный для работы с программами на одном из языков программирования.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324528" y="2304000"/>
            <a:ext cx="3276000" cy="1169551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Машинно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- ориентированное программирование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это процесс создания программы, где исходный код пишется на машинно-ориентированном языке.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324528" y="3564000"/>
            <a:ext cx="3276000" cy="954107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Машинно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- независимые системы программирования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– это средство описания алгоритмов решения задач и информации, подлежащей обработке.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358346" y="4572008"/>
            <a:ext cx="3571900" cy="2031325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специального назначения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для профессионального использования в различных сферах деятельности  квалифицированными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пользователями: </a:t>
            </a:r>
            <a:r>
              <a:rPr lang="ru-RU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издательские системы, бухгалтерские программы, системы автоматизированного проектирования, программы компьютерного моделирования, математические пакеты.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60000" y="6597352"/>
            <a:ext cx="3571900" cy="28931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прикладная программа этой группы ориентируются на достаточно узкую предметную область, но проникает в неё максимально глубоко. </a:t>
            </a:r>
          </a:p>
          <a:p>
            <a:pPr algn="just">
              <a:defRPr/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функционируют </a:t>
            </a:r>
            <a:r>
              <a:rPr lang="ru-RU" sz="1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АСНИ</a:t>
            </a:r>
            <a:r>
              <a:rPr lang="ru-RU" altLang="ru-RU" sz="1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автоматизированные системы научных исследований, каждая из которых «привязана» к определенной области науки, </a:t>
            </a:r>
            <a:r>
              <a:rPr lang="ru-RU" sz="1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САПР</a:t>
            </a:r>
            <a:r>
              <a:rPr lang="ru-RU" altLang="ru-RU" sz="1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автоматизированного проектирования, каждая из которых также работает в узкой области, </a:t>
            </a:r>
            <a:r>
              <a:rPr lang="ru-RU" sz="1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АСУ</a:t>
            </a:r>
            <a:r>
              <a:rPr lang="ru-RU" altLang="ru-RU" sz="1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автоматизированные системы управления.</a:t>
            </a:r>
            <a:endParaRPr lang="ru-RU" sz="1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6056" y="594928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выполнили:</a:t>
            </a:r>
          </a:p>
          <a:p>
            <a:pPr>
              <a:lnSpc>
                <a:spcPct val="90000"/>
              </a:lnSpc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Солдатова Дарья Игоревна</a:t>
            </a:r>
          </a:p>
          <a:p>
            <a:pPr>
              <a:lnSpc>
                <a:spcPct val="90000"/>
              </a:lnSpc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Циленко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Валерия Андреевна</a:t>
            </a:r>
          </a:p>
          <a:p>
            <a:pPr>
              <a:lnSpc>
                <a:spcPct val="90000"/>
              </a:lnSpc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Шпорт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Алина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Ивановна</a:t>
            </a:r>
          </a:p>
          <a:p>
            <a:pPr>
              <a:lnSpc>
                <a:spcPct val="90000"/>
              </a:lnSpc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руппа С-12</a:t>
            </a:r>
          </a:p>
          <a:p>
            <a:pPr>
              <a:lnSpc>
                <a:spcPct val="90000"/>
              </a:lnSpc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 34.02.01 Сестринское дело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28384" y="6597352"/>
            <a:ext cx="1115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2023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48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3136E-6 L 0.38004 0.25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129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53284E-6 L 0.38004 0.1741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86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8538E-6 L 0.38004 0.092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4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81129E-6 L 0.38004 0.0138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47826E-6 L 0.38004 -0.085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-4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1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69896 0.2835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38403 0.1143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-0.38385 0.0474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7 L -0.38385 -0.0261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7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91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72656 -0.1678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" y="-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63737E-6 L -0.71892 -0.5883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55" y="-29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</p:childTnLst>
        </p:cTn>
      </p:par>
    </p:tnLst>
    <p:bldLst>
      <p:bldP spid="92" grpId="0" animBg="1"/>
      <p:bldP spid="92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103" grpId="0" animBg="1"/>
      <p:bldP spid="103" grpId="1" animBg="1"/>
      <p:bldP spid="104" grpId="0" animBg="1"/>
      <p:bldP spid="104" grpId="1" animBg="1"/>
      <p:bldP spid="73" grpId="0" animBg="1"/>
      <p:bldP spid="74" grpId="0" animBg="1"/>
      <p:bldP spid="75" grpId="0" animBg="1"/>
      <p:bldP spid="67" grpId="0" animBg="1"/>
      <p:bldP spid="67" grpId="1" animBg="1"/>
      <p:bldP spid="76" grpId="0" animBg="1"/>
      <p:bldP spid="76" grpId="1" animBg="1"/>
      <p:bldP spid="76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5736" y="116632"/>
            <a:ext cx="5040560" cy="792088"/>
          </a:xfrm>
          <a:prstGeom prst="rect">
            <a:avLst/>
          </a:prstGeom>
        </p:spPr>
        <p:txBody>
          <a:bodyPr wrap="none">
            <a:prstTxWarp prst="textDeflate">
              <a:avLst/>
            </a:prstTxWarp>
            <a:spAutoFit/>
          </a:bodyPr>
          <a:lstStyle/>
          <a:p>
            <a:pPr algn="ctr"/>
            <a:r>
              <a:rPr lang="ru-RU" b="1" dirty="0" smtClean="0">
                <a:ln w="1270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общего назначения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980728"/>
            <a:ext cx="6552728" cy="936104"/>
          </a:xfrm>
          <a:prstGeom prst="rect">
            <a:avLst/>
          </a:prstGeom>
          <a:gradFill flip="none" rotWithShape="1">
            <a:gsLst>
              <a:gs pos="0">
                <a:srgbClr val="C3DBF9">
                  <a:alpha val="65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 cmpd="dbl">
            <a:solidFill>
              <a:srgbClr val="4D7E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 общего назначения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используются большинством пользователей и не требуют для освоения специфических знаний из других, не связанных с информатикой наук.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7020272" y="6165304"/>
            <a:ext cx="1800200" cy="505679"/>
            <a:chOff x="251520" y="6093296"/>
            <a:chExt cx="1440160" cy="505679"/>
          </a:xfrm>
        </p:grpSpPr>
        <p:sp>
          <p:nvSpPr>
            <p:cNvPr id="32" name="Рамка 31"/>
            <p:cNvSpPr/>
            <p:nvPr/>
          </p:nvSpPr>
          <p:spPr>
            <a:xfrm>
              <a:off x="251520" y="6093296"/>
              <a:ext cx="1440160" cy="505679"/>
            </a:xfrm>
            <a:prstGeom prst="frame">
              <a:avLst>
                <a:gd name="adj1" fmla="val 48355"/>
              </a:avLst>
            </a:prstGeom>
            <a:blipFill>
              <a:blip r:embed="rId2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hlinkClick r:id="rId3" action="ppaction://hlinksldjump"/>
            </p:cNvPr>
            <p:cNvSpPr txBox="1"/>
            <p:nvPr/>
          </p:nvSpPr>
          <p:spPr>
            <a:xfrm>
              <a:off x="323528" y="6156328"/>
              <a:ext cx="1296144" cy="3385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Назад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539552" y="2348880"/>
            <a:ext cx="2448272" cy="1302321"/>
            <a:chOff x="713900" y="1937682"/>
            <a:chExt cx="2448272" cy="1302321"/>
          </a:xfrm>
        </p:grpSpPr>
        <p:sp>
          <p:nvSpPr>
            <p:cNvPr id="12" name="TextBox 11"/>
            <p:cNvSpPr txBox="1"/>
            <p:nvPr/>
          </p:nvSpPr>
          <p:spPr>
            <a:xfrm>
              <a:off x="713900" y="1937682"/>
              <a:ext cx="2448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Текстовые</a:t>
              </a:r>
            </a:p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 редакторы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928662" y="2643182"/>
              <a:ext cx="2071702" cy="596821"/>
              <a:chOff x="3428992" y="3071810"/>
              <a:chExt cx="2363074" cy="720000"/>
            </a:xfrm>
          </p:grpSpPr>
          <p:pic>
            <p:nvPicPr>
              <p:cNvPr id="2052" name="Picture 4" descr="Microsoft Word — Википедия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24306" r="48497" b="23610"/>
              <a:stretch>
                <a:fillRect/>
              </a:stretch>
            </p:blipFill>
            <p:spPr bwMode="auto">
              <a:xfrm>
                <a:off x="3428992" y="3071810"/>
                <a:ext cx="768000" cy="720000"/>
              </a:xfrm>
              <a:prstGeom prst="rect">
                <a:avLst/>
              </a:prstGeom>
              <a:noFill/>
            </p:spPr>
          </p:pic>
          <p:pic>
            <p:nvPicPr>
              <p:cNvPr id="2060" name="Picture 12" descr="http://word-2010.narod.ru/1318601811_word-2010jhkjh-300x300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EFFF9"/>
                  </a:clrFrom>
                  <a:clrTo>
                    <a:srgbClr val="FEFFF9">
                      <a:alpha val="0"/>
                    </a:srgbClr>
                  </a:clrTo>
                </a:clrChange>
              </a:blip>
              <a:srcRect l="7500" t="7500" r="9999" b="9999"/>
              <a:stretch>
                <a:fillRect/>
              </a:stretch>
            </p:blipFill>
            <p:spPr bwMode="auto">
              <a:xfrm>
                <a:off x="4286248" y="3071810"/>
                <a:ext cx="720000" cy="720000"/>
              </a:xfrm>
              <a:prstGeom prst="rect">
                <a:avLst/>
              </a:prstGeom>
              <a:noFill/>
            </p:spPr>
          </p:pic>
          <p:pic>
            <p:nvPicPr>
              <p:cNvPr id="2050" name="Picture 2" descr="Блокнот — текстовый редактор на компьютере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28443" t="6148" r="28143" b="34426"/>
              <a:stretch>
                <a:fillRect/>
              </a:stretch>
            </p:blipFill>
            <p:spPr bwMode="auto">
              <a:xfrm>
                <a:off x="5072066" y="3071810"/>
                <a:ext cx="720000" cy="72000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6" name="Группа 45"/>
          <p:cNvGrpSpPr/>
          <p:nvPr/>
        </p:nvGrpSpPr>
        <p:grpSpPr>
          <a:xfrm>
            <a:off x="3600000" y="2304000"/>
            <a:ext cx="2520280" cy="1613810"/>
            <a:chOff x="755576" y="3501008"/>
            <a:chExt cx="2520280" cy="1613810"/>
          </a:xfrm>
        </p:grpSpPr>
        <p:sp>
          <p:nvSpPr>
            <p:cNvPr id="16" name="TextBox 15"/>
            <p:cNvSpPr txBox="1"/>
            <p:nvPr/>
          </p:nvSpPr>
          <p:spPr>
            <a:xfrm>
              <a:off x="755576" y="3501008"/>
              <a:ext cx="2520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Графические </a:t>
              </a:r>
            </a:p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редакторы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57224" y="4214818"/>
              <a:ext cx="2311767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1" name="Группа 50"/>
          <p:cNvGrpSpPr/>
          <p:nvPr/>
        </p:nvGrpSpPr>
        <p:grpSpPr>
          <a:xfrm>
            <a:off x="792000" y="4500570"/>
            <a:ext cx="1928826" cy="1350402"/>
            <a:chOff x="6500826" y="2143116"/>
            <a:chExt cx="1928826" cy="1350402"/>
          </a:xfrm>
        </p:grpSpPr>
        <p:sp>
          <p:nvSpPr>
            <p:cNvPr id="18" name="TextBox 17"/>
            <p:cNvSpPr txBox="1"/>
            <p:nvPr/>
          </p:nvSpPr>
          <p:spPr>
            <a:xfrm>
              <a:off x="6500826" y="2143116"/>
              <a:ext cx="1928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Редакторы </a:t>
              </a:r>
            </a:p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презентаций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6745350" y="2773518"/>
              <a:ext cx="1433818" cy="720000"/>
              <a:chOff x="3857620" y="3286124"/>
              <a:chExt cx="1433818" cy="720000"/>
            </a:xfrm>
          </p:grpSpPr>
          <p:pic>
            <p:nvPicPr>
              <p:cNvPr id="2053" name="Picture 5" descr="Как создать презентацию без Microsoft Power-Point: обзор программ аналогов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11906" t="11906" r="8718" b="12687"/>
              <a:stretch>
                <a:fillRect/>
              </a:stretch>
            </p:blipFill>
            <p:spPr bwMode="auto">
              <a:xfrm>
                <a:off x="3857620" y="3286124"/>
                <a:ext cx="757895" cy="720000"/>
              </a:xfrm>
              <a:prstGeom prst="rect">
                <a:avLst/>
              </a:prstGeom>
              <a:noFill/>
            </p:spPr>
          </p:pic>
          <p:pic>
            <p:nvPicPr>
              <p:cNvPr id="2055" name="Picture 7" descr="Microsoft PowerPoint 2010 — скачать бесплатно русскоязычную версию для  Windows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t="5769" r="5434" b="10576"/>
              <a:stretch>
                <a:fillRect/>
              </a:stretch>
            </p:blipFill>
            <p:spPr bwMode="auto">
              <a:xfrm>
                <a:off x="4643438" y="3286124"/>
                <a:ext cx="648000" cy="64800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5" name="Группа 44"/>
          <p:cNvGrpSpPr/>
          <p:nvPr/>
        </p:nvGrpSpPr>
        <p:grpSpPr>
          <a:xfrm>
            <a:off x="6840000" y="2340000"/>
            <a:ext cx="1643074" cy="1367012"/>
            <a:chOff x="3929058" y="2000240"/>
            <a:chExt cx="1643074" cy="1367012"/>
          </a:xfrm>
        </p:grpSpPr>
        <p:sp>
          <p:nvSpPr>
            <p:cNvPr id="14" name="TextBox 13"/>
            <p:cNvSpPr txBox="1"/>
            <p:nvPr/>
          </p:nvSpPr>
          <p:spPr>
            <a:xfrm>
              <a:off x="3929058" y="2000240"/>
              <a:ext cx="16430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Электронные </a:t>
              </a:r>
            </a:p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таблицы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0" name="Группа 39"/>
            <p:cNvGrpSpPr/>
            <p:nvPr/>
          </p:nvGrpSpPr>
          <p:grpSpPr>
            <a:xfrm>
              <a:off x="3990236" y="2652872"/>
              <a:ext cx="1459208" cy="714380"/>
              <a:chOff x="6143636" y="2571744"/>
              <a:chExt cx="1530646" cy="720000"/>
            </a:xfrm>
          </p:grpSpPr>
          <p:pic>
            <p:nvPicPr>
              <p:cNvPr id="2057" name="Picture 9" descr="Microsoft Excel 2007 - Free download and software reviews - CNET Download"/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5859" t="8789" r="6249" b="6249"/>
              <a:stretch>
                <a:fillRect/>
              </a:stretch>
            </p:blipFill>
            <p:spPr bwMode="auto">
              <a:xfrm>
                <a:off x="6929454" y="2571744"/>
                <a:ext cx="744828" cy="720000"/>
              </a:xfrm>
              <a:prstGeom prst="rect">
                <a:avLst/>
              </a:prstGeom>
              <a:noFill/>
            </p:spPr>
          </p:pic>
          <p:pic>
            <p:nvPicPr>
              <p:cNvPr id="2059" name="Picture 11" descr="Microsoft Excel 2003 — скачать бесплатно русскоязычную версию для Windows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 t="8654" r="2173" b="7692"/>
              <a:stretch>
                <a:fillRect/>
              </a:stretch>
            </p:blipFill>
            <p:spPr bwMode="auto">
              <a:xfrm>
                <a:off x="6143636" y="2571744"/>
                <a:ext cx="744828" cy="72000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2" name="Группа 41"/>
          <p:cNvGrpSpPr/>
          <p:nvPr/>
        </p:nvGrpSpPr>
        <p:grpSpPr>
          <a:xfrm>
            <a:off x="3816000" y="4500570"/>
            <a:ext cx="1928826" cy="1398380"/>
            <a:chOff x="4071934" y="4929198"/>
            <a:chExt cx="1928826" cy="1398380"/>
          </a:xfrm>
        </p:grpSpPr>
        <p:sp>
          <p:nvSpPr>
            <p:cNvPr id="15" name="TextBox 14"/>
            <p:cNvSpPr txBox="1"/>
            <p:nvPr/>
          </p:nvSpPr>
          <p:spPr>
            <a:xfrm>
              <a:off x="4071934" y="4929198"/>
              <a:ext cx="1928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Проигрыватели </a:t>
              </a:r>
            </a:p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мультимедиа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4357686" y="5572140"/>
              <a:ext cx="1595200" cy="755438"/>
              <a:chOff x="4143372" y="3357562"/>
              <a:chExt cx="1595200" cy="755438"/>
            </a:xfrm>
          </p:grpSpPr>
          <p:pic>
            <p:nvPicPr>
              <p:cNvPr id="2061" name="Picture 13" descr="мультимедиа, проигрыватель, видео, окна значок в Social Media Logos"/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143372" y="3429000"/>
                <a:ext cx="684000" cy="684000"/>
              </a:xfrm>
              <a:prstGeom prst="rect">
                <a:avLst/>
              </a:prstGeom>
              <a:noFill/>
            </p:spPr>
          </p:pic>
          <p:pic>
            <p:nvPicPr>
              <p:cNvPr id="2063" name="Picture 15" descr="Мультимедиа проигрыватели для Windows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714876" y="3357562"/>
                <a:ext cx="1023696" cy="72000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50" name="Группа 49"/>
          <p:cNvGrpSpPr/>
          <p:nvPr/>
        </p:nvGrpSpPr>
        <p:grpSpPr>
          <a:xfrm>
            <a:off x="6516000" y="4500000"/>
            <a:ext cx="2428892" cy="1421840"/>
            <a:chOff x="6215074" y="3643314"/>
            <a:chExt cx="2428892" cy="1421840"/>
          </a:xfrm>
        </p:grpSpPr>
        <p:sp>
          <p:nvSpPr>
            <p:cNvPr id="17" name="TextBox 16"/>
            <p:cNvSpPr txBox="1"/>
            <p:nvPr/>
          </p:nvSpPr>
          <p:spPr>
            <a:xfrm>
              <a:off x="6215074" y="3643314"/>
              <a:ext cx="2428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Системы </a:t>
              </a:r>
            </a:p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управления базами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6707730" y="4345154"/>
              <a:ext cx="1382017" cy="720000"/>
              <a:chOff x="3500430" y="2214554"/>
              <a:chExt cx="1382017" cy="720000"/>
            </a:xfrm>
          </p:grpSpPr>
          <p:pic>
            <p:nvPicPr>
              <p:cNvPr id="2065" name="Picture 17" descr="Общие понятия и возможности СУБД Access - Базы данных Access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2708" t="2778" r="5234" b="5555"/>
              <a:stretch>
                <a:fillRect/>
              </a:stretch>
            </p:blipFill>
            <p:spPr bwMode="auto">
              <a:xfrm>
                <a:off x="4214811" y="2214554"/>
                <a:ext cx="667636" cy="648000"/>
              </a:xfrm>
              <a:prstGeom prst="rect">
                <a:avLst/>
              </a:prstGeom>
              <a:noFill/>
            </p:spPr>
          </p:pic>
          <p:pic>
            <p:nvPicPr>
              <p:cNvPr id="2067" name="Picture 19" descr="Скачать Microsoft Access 2003 бесплатно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3500430" y="2214554"/>
                <a:ext cx="720000" cy="72000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4" name="TextBox 23"/>
          <p:cNvSpPr txBox="1"/>
          <p:nvPr/>
        </p:nvSpPr>
        <p:spPr>
          <a:xfrm>
            <a:off x="-3000428" y="214290"/>
            <a:ext cx="2880000" cy="738664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Текстовые редакторы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 тип компьютерной программы, которая редактирует обычный текст.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3000428" y="1071546"/>
            <a:ext cx="2880000" cy="954107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Графические редакторы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 специальные программы для обработки графических изображений 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3000428" y="2143116"/>
            <a:ext cx="2880000" cy="1384995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Редакторы презентаций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 – компьютерные программы, используемые  для создания, редактирования и показа  презентаций на проекторе или большом экране. 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86908" y="214290"/>
            <a:ext cx="2880000" cy="1169551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Электронные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таблицы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 компьютерные приложения для вычисления, организации анализа и хранения данных в табличной форме.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86908" y="1500174"/>
            <a:ext cx="2880000" cy="1169551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Проигрыватели мультимедиа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 компьютерные программы, предназначенные для воспроизведения файлов мультимедиа - содержимого.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86908" y="2714620"/>
            <a:ext cx="2880000" cy="1600438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Системы управления базами данных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 это набор инструментов, которые позволяют удобно управлять базами данных: удалять, добавлять, фильтровать и находить элементы, менять их структуру и создавать резервные копии.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35573 0.29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0.67847 0.158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07407E-6 L 0.35573 0.243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00" y="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-0.34236 0.2365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1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-0.66528 0.3641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1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022E-16 L -0.34236 0.1555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24" grpId="1" animBg="1"/>
      <p:bldP spid="25" grpId="1" animBg="1"/>
      <p:bldP spid="26" grpId="0" animBg="1"/>
      <p:bldP spid="26" grpId="1" animBg="1"/>
      <p:bldP spid="28" grpId="0" animBg="1"/>
      <p:bldP spid="29" grpId="0" animBg="1"/>
      <p:bldP spid="29" grpId="1" animBg="1"/>
      <p:bldP spid="30" grpId="0" animBg="1"/>
      <p:bldP spid="3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95536" y="980728"/>
            <a:ext cx="2376264" cy="2376264"/>
            <a:chOff x="3491880" y="1844824"/>
            <a:chExt cx="2376264" cy="2376264"/>
          </a:xfrm>
        </p:grpSpPr>
        <p:pic>
          <p:nvPicPr>
            <p:cNvPr id="33" name="Picture 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1988840"/>
              <a:ext cx="2376264" cy="22322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pic>
        <p:sp>
          <p:nvSpPr>
            <p:cNvPr id="5" name="Овал 4"/>
            <p:cNvSpPr/>
            <p:nvPr/>
          </p:nvSpPr>
          <p:spPr>
            <a:xfrm>
              <a:off x="4499992" y="1844824"/>
              <a:ext cx="360000" cy="36004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158" name="TextBox 16"/>
          <p:cNvSpPr txBox="1">
            <a:spLocks noChangeArrowheads="1"/>
          </p:cNvSpPr>
          <p:nvPr/>
        </p:nvSpPr>
        <p:spPr bwMode="auto">
          <a:xfrm>
            <a:off x="431800" y="190500"/>
            <a:ext cx="8318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Выберите один правильный вариант ответа.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какому программному обеспечению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относятся: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340768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Операционная система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7020272" y="6165304"/>
            <a:ext cx="1800200" cy="505679"/>
            <a:chOff x="251520" y="6093296"/>
            <a:chExt cx="1440160" cy="505679"/>
          </a:xfrm>
        </p:grpSpPr>
        <p:sp>
          <p:nvSpPr>
            <p:cNvPr id="20" name="Рамка 19"/>
            <p:cNvSpPr/>
            <p:nvPr/>
          </p:nvSpPr>
          <p:spPr>
            <a:xfrm>
              <a:off x="251520" y="6093296"/>
              <a:ext cx="1440160" cy="505679"/>
            </a:xfrm>
            <a:prstGeom prst="frame">
              <a:avLst>
                <a:gd name="adj1" fmla="val 48355"/>
              </a:avLst>
            </a:prstGeom>
            <a:blipFill>
              <a:blip r:embed="rId3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hlinkClick r:id="rId4" action="ppaction://hlinksldjump"/>
            </p:cNvPr>
            <p:cNvSpPr txBox="1"/>
            <p:nvPr/>
          </p:nvSpPr>
          <p:spPr>
            <a:xfrm>
              <a:off x="323528" y="6156328"/>
              <a:ext cx="1296144" cy="3385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Назад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60000" y="1772816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 Системное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0000" y="2204864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б) Прикладное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0000" y="256490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 Системы программирования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80000" y="1988840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Правильно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3275856" y="3933056"/>
            <a:ext cx="2376264" cy="2376264"/>
            <a:chOff x="3491880" y="1844824"/>
            <a:chExt cx="2376264" cy="2376264"/>
          </a:xfrm>
        </p:grpSpPr>
        <p:pic>
          <p:nvPicPr>
            <p:cNvPr id="36" name="Picture 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1988840"/>
              <a:ext cx="2376264" cy="223224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pic>
        <p:sp>
          <p:nvSpPr>
            <p:cNvPr id="37" name="Овал 36"/>
            <p:cNvSpPr/>
            <p:nvPr/>
          </p:nvSpPr>
          <p:spPr>
            <a:xfrm>
              <a:off x="4499992" y="1844824"/>
              <a:ext cx="360000" cy="36004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156176" y="836712"/>
            <a:ext cx="2376264" cy="2376264"/>
            <a:chOff x="3491880" y="1844824"/>
            <a:chExt cx="2376264" cy="2376264"/>
          </a:xfrm>
        </p:grpSpPr>
        <p:pic>
          <p:nvPicPr>
            <p:cNvPr id="39" name="Picture 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1988840"/>
              <a:ext cx="2376264" cy="2232248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sp>
          <p:nvSpPr>
            <p:cNvPr id="40" name="Овал 39"/>
            <p:cNvSpPr/>
            <p:nvPr/>
          </p:nvSpPr>
          <p:spPr>
            <a:xfrm>
              <a:off x="4499992" y="1844824"/>
              <a:ext cx="36000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323528" y="3789040"/>
            <a:ext cx="2376264" cy="2376264"/>
            <a:chOff x="3491880" y="1844824"/>
            <a:chExt cx="2376264" cy="2376264"/>
          </a:xfrm>
        </p:grpSpPr>
        <p:pic>
          <p:nvPicPr>
            <p:cNvPr id="42" name="Picture 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1988840"/>
              <a:ext cx="2376264" cy="2232248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pic>
        <p:sp>
          <p:nvSpPr>
            <p:cNvPr id="43" name="Овал 42"/>
            <p:cNvSpPr/>
            <p:nvPr/>
          </p:nvSpPr>
          <p:spPr>
            <a:xfrm>
              <a:off x="4499992" y="1844824"/>
              <a:ext cx="360000" cy="36004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3275856" y="1052736"/>
            <a:ext cx="2376264" cy="2376264"/>
            <a:chOff x="3491880" y="1844824"/>
            <a:chExt cx="2376264" cy="2376264"/>
          </a:xfrm>
        </p:grpSpPr>
        <p:pic>
          <p:nvPicPr>
            <p:cNvPr id="52" name="Picture 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1988840"/>
              <a:ext cx="2376264" cy="2232248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pic>
        <p:sp>
          <p:nvSpPr>
            <p:cNvPr id="53" name="Овал 52"/>
            <p:cNvSpPr/>
            <p:nvPr/>
          </p:nvSpPr>
          <p:spPr>
            <a:xfrm>
              <a:off x="4499992" y="1844824"/>
              <a:ext cx="36000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6300192" y="3501008"/>
            <a:ext cx="2376264" cy="2376264"/>
            <a:chOff x="3491880" y="1844824"/>
            <a:chExt cx="2376264" cy="2376264"/>
          </a:xfrm>
        </p:grpSpPr>
        <p:pic>
          <p:nvPicPr>
            <p:cNvPr id="58" name="Picture 8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1988840"/>
              <a:ext cx="2376264" cy="22322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pic>
        <p:sp>
          <p:nvSpPr>
            <p:cNvPr id="59" name="Овал 58"/>
            <p:cNvSpPr/>
            <p:nvPr/>
          </p:nvSpPr>
          <p:spPr>
            <a:xfrm>
              <a:off x="4499992" y="1844824"/>
              <a:ext cx="360000" cy="36004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080000" y="2420888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80000" y="2996952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419872" y="134076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Программы общего назначения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275856" y="177281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а) Системы программирования 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75856" y="2420888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б) Прикладное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275856" y="2852936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в) Системное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60000" y="2204864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960000" y="263691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б) Правильно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960000" y="3068960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156176" y="1124744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независимые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156176" y="141277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а) Прикладное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156176" y="1916832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б) Системное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156176" y="242088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в) Системы программирования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40000" y="162880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840000" y="220486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840000" y="2852936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в) Правильно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020272" y="551723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в) Правильно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960000" y="551723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б) Правильно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80000" y="4653136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а) Правильно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95536" y="4077072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Утилиты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60000" y="4437112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а) Системное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275856" y="573325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в) Системное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00192" y="5229200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в) Системное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60000" y="4869160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б) Системы программирования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275856" y="508518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б) Системы программирования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300192" y="400506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а) Системы программирования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60000" y="5589240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в) Прикладное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275856" y="46531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а) Прикладное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300192" y="4725144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б) Прикладное ПО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080000" y="5301208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960000" y="594928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020272" y="4437112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960000" y="486916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020272" y="5013176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080000" y="580526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в) Неправильно</a:t>
            </a:r>
            <a:endParaRPr lang="ru-RU" sz="1400" b="1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275856" y="422108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ориентированные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372200" y="378904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Драйверы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90988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  <p:bldLst>
      <p:bldP spid="31" grpId="0"/>
      <p:bldP spid="60" grpId="0"/>
      <p:bldP spid="61" grpId="0"/>
      <p:bldP spid="76" grpId="0"/>
      <p:bldP spid="77" grpId="0"/>
      <p:bldP spid="78" grpId="0"/>
      <p:bldP spid="83" grpId="0"/>
      <p:bldP spid="88" grpId="0"/>
      <p:bldP spid="89" grpId="0"/>
      <p:bldP spid="90" grpId="0"/>
      <p:bldP spid="91" grpId="0"/>
      <p:bldP spid="92" grpId="0"/>
      <p:bldP spid="104" grpId="0"/>
      <p:bldP spid="105" grpId="0"/>
      <p:bldP spid="106" grpId="0"/>
      <p:bldP spid="107" grpId="0"/>
      <p:bldP spid="108" grpId="0"/>
      <p:bldP spid="10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495</Words>
  <Application>Microsoft Office PowerPoint</Application>
  <PresentationFormat>Экран (4:3)</PresentationFormat>
  <Paragraphs>111</Paragraphs>
  <Slides>3</Slides>
  <Notes>0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110</cp:revision>
  <dcterms:created xsi:type="dcterms:W3CDTF">2023-02-03T15:06:06Z</dcterms:created>
  <dcterms:modified xsi:type="dcterms:W3CDTF">2023-02-11T14:04:33Z</dcterms:modified>
</cp:coreProperties>
</file>